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7" r:id="rId3"/>
    <p:sldId id="257" r:id="rId4"/>
    <p:sldId id="271" r:id="rId5"/>
    <p:sldId id="258" r:id="rId6"/>
    <p:sldId id="261" r:id="rId7"/>
    <p:sldId id="272" r:id="rId8"/>
    <p:sldId id="276" r:id="rId9"/>
    <p:sldId id="273" r:id="rId10"/>
    <p:sldId id="275" r:id="rId11"/>
    <p:sldId id="259" r:id="rId12"/>
    <p:sldId id="264" r:id="rId13"/>
    <p:sldId id="266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120" y="7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9DA5989-1620-4D6F-95AE-98B099898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Układy śledzenia punktu maksymalnej mocy - MPPT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C9C1E53C-91A0-4E18-BAF0-CB60880F63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Marcin Walczak, Leszek Bychto</a:t>
            </a:r>
          </a:p>
        </p:txBody>
      </p:sp>
    </p:spTree>
    <p:extLst>
      <p:ext uri="{BB962C8B-B14F-4D97-AF65-F5344CB8AC3E}">
        <p14:creationId xmlns:p14="http://schemas.microsoft.com/office/powerpoint/2010/main" val="104122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D887B2F-ACE0-4AB4-9CDA-63BB435E6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33400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tx1"/>
                </a:solidFill>
              </a:rPr>
              <a:t>System pomiarowy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="" xmlns:a16="http://schemas.microsoft.com/office/drawing/2014/main" id="{31C466C8-B6EB-4E5F-A986-175618E17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40000"/>
            <a:ext cx="10800000" cy="528626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60528D98-25EF-433A-9460-CDB72EBBA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1" y="2423160"/>
            <a:ext cx="5400000" cy="304041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CE16EB51-5D5F-408E-A0AD-A78A86BB8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3860" y="1623026"/>
            <a:ext cx="5400000" cy="431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9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-0.20455 -0.0088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34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0227BB1-27EB-4650-AC02-205023B53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6112"/>
          </a:xfrm>
        </p:spPr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Opis rezystancji wejściowej przetwornic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="" xmlns:a16="http://schemas.microsoft.com/office/drawing/2014/main" id="{991F5E69-61F6-40B5-ABB4-8248F8623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8860" y="2069543"/>
            <a:ext cx="3306888" cy="576262"/>
          </a:xfrm>
        </p:spPr>
        <p:txBody>
          <a:bodyPr/>
          <a:lstStyle/>
          <a:p>
            <a:r>
              <a:rPr lang="pl-PL" dirty="0"/>
              <a:t>Przetwornica </a:t>
            </a:r>
            <a:r>
              <a:rPr lang="pl-PL" dirty="0" err="1"/>
              <a:t>buck</a:t>
            </a:r>
            <a:endParaRPr lang="pl-PL" dirty="0"/>
          </a:p>
        </p:txBody>
      </p:sp>
      <p:sp>
        <p:nvSpPr>
          <p:cNvPr id="8" name="Symbol zastępczy tekstu 7">
            <a:extLst>
              <a:ext uri="{FF2B5EF4-FFF2-40B4-BE49-F238E27FC236}">
                <a16:creationId xmlns="" xmlns:a16="http://schemas.microsoft.com/office/drawing/2014/main" id="{30C6E15D-0149-4FF9-B916-652F296B95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799" y="2069543"/>
            <a:ext cx="3627581" cy="576262"/>
          </a:xfrm>
        </p:spPr>
        <p:txBody>
          <a:bodyPr/>
          <a:lstStyle/>
          <a:p>
            <a:r>
              <a:rPr lang="pl-PL" dirty="0"/>
              <a:t>Przetwornica </a:t>
            </a:r>
            <a:r>
              <a:rPr lang="pl-PL" dirty="0" err="1"/>
              <a:t>boost</a:t>
            </a:r>
            <a:endParaRPr lang="pl-PL" dirty="0"/>
          </a:p>
        </p:txBody>
      </p:sp>
      <p:pic>
        <p:nvPicPr>
          <p:cNvPr id="10" name="image5.png">
            <a:extLst>
              <a:ext uri="{FF2B5EF4-FFF2-40B4-BE49-F238E27FC236}">
                <a16:creationId xmlns="" xmlns:a16="http://schemas.microsoft.com/office/drawing/2014/main" id="{CFD902F0-3C44-4385-B8F1-A13FABDAB9D3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430655" y="3530812"/>
            <a:ext cx="4184650" cy="1534371"/>
          </a:xfrm>
          <a:prstGeom prst="rect">
            <a:avLst/>
          </a:prstGeom>
          <a:ln/>
        </p:spPr>
      </p:pic>
      <p:pic>
        <p:nvPicPr>
          <p:cNvPr id="11" name="image8.png">
            <a:extLst>
              <a:ext uri="{FF2B5EF4-FFF2-40B4-BE49-F238E27FC236}">
                <a16:creationId xmlns="" xmlns:a16="http://schemas.microsoft.com/office/drawing/2014/main" id="{436DB0C9-8DD9-4545-BD4F-28C8EE8D9A4B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842318" y="3501076"/>
            <a:ext cx="4186237" cy="1593842"/>
          </a:xfrm>
          <a:prstGeom prst="rect">
            <a:avLst/>
          </a:prstGeom>
          <a:ln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ole tekstowe 11">
                <a:extLst>
                  <a:ext uri="{FF2B5EF4-FFF2-40B4-BE49-F238E27FC236}">
                    <a16:creationId xmlns="" xmlns:a16="http://schemas.microsoft.com/office/drawing/2014/main" id="{51C8BD14-4058-41D9-8E9A-232D2E2D8B78}"/>
                  </a:ext>
                </a:extLst>
              </p:cNvPr>
              <p:cNvSpPr txBox="1"/>
              <p:nvPr/>
            </p:nvSpPr>
            <p:spPr>
              <a:xfrm>
                <a:off x="2708365" y="2773688"/>
                <a:ext cx="1612175" cy="5859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𝐿𝑜𝑎𝑑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2" name="pole tekstowe 11">
                <a:extLst>
                  <a:ext uri="{FF2B5EF4-FFF2-40B4-BE49-F238E27FC236}">
                    <a16:creationId xmlns:a16="http://schemas.microsoft.com/office/drawing/2014/main" id="{51C8BD14-4058-41D9-8E9A-232D2E2D8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365" y="2773688"/>
                <a:ext cx="1612175" cy="585930"/>
              </a:xfrm>
              <a:prstGeom prst="rect">
                <a:avLst/>
              </a:prstGeom>
              <a:blipFill>
                <a:blip r:embed="rId4"/>
                <a:stretch>
                  <a:fillRect b="-104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ole tekstowe 12">
                <a:extLst>
                  <a:ext uri="{FF2B5EF4-FFF2-40B4-BE49-F238E27FC236}">
                    <a16:creationId xmlns="" xmlns:a16="http://schemas.microsoft.com/office/drawing/2014/main" id="{BB7C5FDF-0327-4C16-AF8B-7C007DBF8EE2}"/>
                  </a:ext>
                </a:extLst>
              </p:cNvPr>
              <p:cNvSpPr txBox="1"/>
              <p:nvPr/>
            </p:nvSpPr>
            <p:spPr>
              <a:xfrm>
                <a:off x="6752409" y="2796441"/>
                <a:ext cx="22184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𝑎𝑑</m:t>
                          </m:r>
                        </m:sub>
                      </m:sSub>
                      <m:sSup>
                        <m:sSup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3" name="pole tekstowe 12">
                <a:extLst>
                  <a:ext uri="{FF2B5EF4-FFF2-40B4-BE49-F238E27FC236}">
                    <a16:creationId xmlns:a16="http://schemas.microsoft.com/office/drawing/2014/main" id="{BB7C5FDF-0327-4C16-AF8B-7C007DBF8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409" y="2796441"/>
                <a:ext cx="2218492" cy="276999"/>
              </a:xfrm>
              <a:prstGeom prst="rect">
                <a:avLst/>
              </a:prstGeom>
              <a:blipFill>
                <a:blip r:embed="rId5"/>
                <a:stretch>
                  <a:fillRect l="-1923" t="-2222" r="-275" b="-200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ymbol zastępczy tekstu 2">
            <a:extLst>
              <a:ext uri="{FF2B5EF4-FFF2-40B4-BE49-F238E27FC236}">
                <a16:creationId xmlns="" xmlns:a16="http://schemas.microsoft.com/office/drawing/2014/main" id="{504CBB70-1516-4720-B3E5-C754998D62D5}"/>
              </a:ext>
            </a:extLst>
          </p:cNvPr>
          <p:cNvSpPr txBox="1">
            <a:spLocks/>
          </p:cNvSpPr>
          <p:nvPr/>
        </p:nvSpPr>
        <p:spPr>
          <a:xfrm>
            <a:off x="2309581" y="2069543"/>
            <a:ext cx="3016800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Przetwornica buck</a:t>
            </a:r>
            <a:endParaRPr lang="pl-PL" dirty="0"/>
          </a:p>
        </p:txBody>
      </p:sp>
      <p:sp>
        <p:nvSpPr>
          <p:cNvPr id="14" name="Symbol zastępczy tekstu 4">
            <a:extLst>
              <a:ext uri="{FF2B5EF4-FFF2-40B4-BE49-F238E27FC236}">
                <a16:creationId xmlns="" xmlns:a16="http://schemas.microsoft.com/office/drawing/2014/main" id="{C6630D99-747D-4553-89E4-C630BDFA3259}"/>
              </a:ext>
            </a:extLst>
          </p:cNvPr>
          <p:cNvSpPr txBox="1">
            <a:spLocks/>
          </p:cNvSpPr>
          <p:nvPr/>
        </p:nvSpPr>
        <p:spPr>
          <a:xfrm>
            <a:off x="6399180" y="2069543"/>
            <a:ext cx="4185618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/>
              <a:t>Przetwornica boost</a:t>
            </a:r>
            <a:endParaRPr lang="pl-PL" dirty="0"/>
          </a:p>
        </p:txBody>
      </p:sp>
      <p:pic>
        <p:nvPicPr>
          <p:cNvPr id="15" name="image11.png">
            <a:extLst>
              <a:ext uri="{FF2B5EF4-FFF2-40B4-BE49-F238E27FC236}">
                <a16:creationId xmlns="" xmlns:a16="http://schemas.microsoft.com/office/drawing/2014/main" id="{2DF9B81D-C664-4491-A57C-AA3A050179D4}"/>
              </a:ext>
            </a:extLst>
          </p:cNvPr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30655" y="3533982"/>
            <a:ext cx="4184650" cy="1528031"/>
          </a:xfrm>
          <a:prstGeom prst="rect">
            <a:avLst/>
          </a:prstGeom>
          <a:ln/>
        </p:spPr>
      </p:pic>
      <p:pic>
        <p:nvPicPr>
          <p:cNvPr id="16" name="image6.png">
            <a:extLst>
              <a:ext uri="{FF2B5EF4-FFF2-40B4-BE49-F238E27FC236}">
                <a16:creationId xmlns="" xmlns:a16="http://schemas.microsoft.com/office/drawing/2014/main" id="{A10D0B15-6792-48AD-90DA-9BC9569CE845}"/>
              </a:ext>
            </a:extLst>
          </p:cNvPr>
          <p:cNvPicPr>
            <a:picLocks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842318" y="3527021"/>
            <a:ext cx="4186237" cy="1541952"/>
          </a:xfrm>
          <a:prstGeom prst="rect">
            <a:avLst/>
          </a:prstGeom>
          <a:ln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ole tekstowe 16">
                <a:extLst>
                  <a:ext uri="{FF2B5EF4-FFF2-40B4-BE49-F238E27FC236}">
                    <a16:creationId xmlns="" xmlns:a16="http://schemas.microsoft.com/office/drawing/2014/main" id="{B3DD5057-5B77-486B-B079-7781FF710349}"/>
                  </a:ext>
                </a:extLst>
              </p:cNvPr>
              <p:cNvSpPr txBox="1"/>
              <p:nvPr/>
            </p:nvSpPr>
            <p:spPr>
              <a:xfrm>
                <a:off x="2708365" y="2773688"/>
                <a:ext cx="1845120" cy="5859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𝐿𝑜𝑎𝑑</m:t>
                              </m:r>
                            </m:sub>
                          </m:s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pl-PL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7" name="pole tekstowe 16">
                <a:extLst>
                  <a:ext uri="{FF2B5EF4-FFF2-40B4-BE49-F238E27FC236}">
                    <a16:creationId xmlns:a16="http://schemas.microsoft.com/office/drawing/2014/main" id="{B3DD5057-5B77-486B-B079-7781FF710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365" y="2773688"/>
                <a:ext cx="1845120" cy="585930"/>
              </a:xfrm>
              <a:prstGeom prst="rect">
                <a:avLst/>
              </a:prstGeom>
              <a:blipFill>
                <a:blip r:embed="rId8"/>
                <a:stretch>
                  <a:fillRect b="-104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pole tekstowe 17">
                <a:extLst>
                  <a:ext uri="{FF2B5EF4-FFF2-40B4-BE49-F238E27FC236}">
                    <a16:creationId xmlns="" xmlns:a16="http://schemas.microsoft.com/office/drawing/2014/main" id="{EA44686C-7F98-4965-B5D8-91D89C5ED79D}"/>
                  </a:ext>
                </a:extLst>
              </p:cNvPr>
              <p:cNvSpPr txBox="1"/>
              <p:nvPr/>
            </p:nvSpPr>
            <p:spPr>
              <a:xfrm>
                <a:off x="6752409" y="2797200"/>
                <a:ext cx="27551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𝑎𝑑</m:t>
                          </m:r>
                        </m:sub>
                      </m:sSub>
                      <m:sSup>
                        <m:sSup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l-PL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pl-PL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pl-PL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l-PL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8" name="pole tekstowe 17">
                <a:extLst>
                  <a:ext uri="{FF2B5EF4-FFF2-40B4-BE49-F238E27FC236}">
                    <a16:creationId xmlns:a16="http://schemas.microsoft.com/office/drawing/2014/main" id="{EA44686C-7F98-4965-B5D8-91D89C5ED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409" y="2797200"/>
                <a:ext cx="2755178" cy="276999"/>
              </a:xfrm>
              <a:prstGeom prst="rect">
                <a:avLst/>
              </a:prstGeom>
              <a:blipFill>
                <a:blip r:embed="rId9"/>
                <a:stretch>
                  <a:fillRect l="-1327" t="-2222" b="-2000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pole tekstowe 18">
                <a:extLst>
                  <a:ext uri="{FF2B5EF4-FFF2-40B4-BE49-F238E27FC236}">
                    <a16:creationId xmlns="" xmlns:a16="http://schemas.microsoft.com/office/drawing/2014/main" id="{8B4C27A1-F97B-4381-A0D7-45EAFDA93A9F}"/>
                  </a:ext>
                </a:extLst>
              </p:cNvPr>
              <p:cNvSpPr txBox="1"/>
              <p:nvPr/>
            </p:nvSpPr>
            <p:spPr>
              <a:xfrm>
                <a:off x="2011680" y="5492932"/>
                <a:ext cx="29829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r>
                        <a:rPr lang="pl-PL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pl-PL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l-PL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l-PL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pl-PL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pl-PL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9" name="pole tekstowe 18">
                <a:extLst>
                  <a:ext uri="{FF2B5EF4-FFF2-40B4-BE49-F238E27FC236}">
                    <a16:creationId xmlns:a16="http://schemas.microsoft.com/office/drawing/2014/main" id="{8B4C27A1-F97B-4381-A0D7-45EAFDA93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680" y="5492932"/>
                <a:ext cx="2982932" cy="276999"/>
              </a:xfrm>
              <a:prstGeom prst="rect">
                <a:avLst/>
              </a:prstGeom>
              <a:blipFill>
                <a:blip r:embed="rId10"/>
                <a:stretch>
                  <a:fillRect l="-1022" b="-1739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802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12" grpId="0"/>
      <p:bldP spid="13" grpId="0"/>
      <p:bldP spid="9" grpId="0"/>
      <p:bldP spid="14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E031CC4-27EF-4E31-986B-ED13331EF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Wyniki pomiarów i analiza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="" xmlns:a16="http://schemas.microsoft.com/office/drawing/2014/main" id="{11103D12-E1F8-44B5-BBC1-E35BE1D6220B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103" y="3027006"/>
            <a:ext cx="4183062" cy="3154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ymbol zastępczy zawartości 6">
            <a:extLst>
              <a:ext uri="{FF2B5EF4-FFF2-40B4-BE49-F238E27FC236}">
                <a16:creationId xmlns="" xmlns:a16="http://schemas.microsoft.com/office/drawing/2014/main" id="{59B55B39-426D-438A-A1A6-AB7D10C5A1CC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765" y="3026408"/>
            <a:ext cx="4184650" cy="31556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rostokąt 7">
            <a:extLst>
              <a:ext uri="{FF2B5EF4-FFF2-40B4-BE49-F238E27FC236}">
                <a16:creationId xmlns="" xmlns:a16="http://schemas.microsoft.com/office/drawing/2014/main" id="{357A35C5-531F-4040-8D06-64042BB0B66D}"/>
              </a:ext>
            </a:extLst>
          </p:cNvPr>
          <p:cNvSpPr/>
          <p:nvPr/>
        </p:nvSpPr>
        <p:spPr>
          <a:xfrm>
            <a:off x="435429" y="1336812"/>
            <a:ext cx="11078708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ts val="600"/>
              </a:spcBef>
              <a:spcAft>
                <a:spcPts val="1200"/>
              </a:spcAft>
            </a:pPr>
            <a:r>
              <a:rPr lang="pl-PL" sz="24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Rezystancja wejściowa przetwornicy Buck w punkcie maksymalnej mocy dla różnych natężeń światła: </a:t>
            </a:r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PV 10 W, R</a:t>
            </a:r>
            <a:r>
              <a:rPr lang="en-US" sz="2400" baseline="-250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LOAD</a:t>
            </a:r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=10 Ω; (</a:t>
            </a:r>
            <a:r>
              <a:rPr lang="en-US" sz="2400" b="1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PV 10 W, R</a:t>
            </a:r>
            <a:r>
              <a:rPr lang="en-US" sz="2400" baseline="-250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LOAD</a:t>
            </a:r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=5 Ω; </a:t>
            </a:r>
            <a:r>
              <a:rPr lang="en-US" sz="2400" dirty="0" err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</a:t>
            </a:r>
            <a:r>
              <a:rPr lang="pl-PL" sz="2400" dirty="0" err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pl-PL" sz="24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ciągła</a:t>
            </a:r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model</a:t>
            </a:r>
            <a:r>
              <a:rPr lang="pl-PL" sz="24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idealny</a:t>
            </a:r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pl-PL" sz="24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linie przerywane</a:t>
            </a:r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model </a:t>
            </a:r>
            <a:r>
              <a:rPr lang="pl-PL" sz="24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rezystancjami pasożytniczymi</a:t>
            </a:r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pl-PL" sz="24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punkty</a:t>
            </a:r>
            <a:r>
              <a:rPr lang="en-US" sz="24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l-PL" sz="24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wyniki pomiarów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62880737-7C7A-4DD4-B669-CDDB2525A352}"/>
              </a:ext>
            </a:extLst>
          </p:cNvPr>
          <p:cNvSpPr txBox="1"/>
          <p:nvPr/>
        </p:nvSpPr>
        <p:spPr>
          <a:xfrm>
            <a:off x="2997926" y="6490063"/>
            <a:ext cx="88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a)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08C67AC1-4CCB-4FB3-AB5D-66CD18E0E60E}"/>
              </a:ext>
            </a:extLst>
          </p:cNvPr>
          <p:cNvSpPr txBox="1"/>
          <p:nvPr/>
        </p:nvSpPr>
        <p:spPr>
          <a:xfrm>
            <a:off x="7518218" y="6468292"/>
            <a:ext cx="88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267480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777A921-B65C-42B7-A5A1-CBD7CC0BC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Planowane prace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FEC046F3-05A8-471D-97A8-EE1D8286597B}"/>
              </a:ext>
            </a:extLst>
          </p:cNvPr>
          <p:cNvSpPr txBox="1"/>
          <p:nvPr/>
        </p:nvSpPr>
        <p:spPr>
          <a:xfrm>
            <a:off x="638432" y="1377494"/>
            <a:ext cx="1155356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Zbadanie wpływu rezystancji pasożytniczych na dynamiczne charakterystyki prądu wejściowego przetwornicy</a:t>
            </a:r>
          </a:p>
          <a:p>
            <a:pPr>
              <a:spcAft>
                <a:spcPts val="1200"/>
              </a:spcAft>
            </a:pPr>
            <a:endParaRPr lang="pl-PL" sz="24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Analiza porównawcza aktualnych algorytmów MPPT</a:t>
            </a:r>
          </a:p>
          <a:p>
            <a:pPr>
              <a:spcAft>
                <a:spcPts val="1200"/>
              </a:spcAft>
            </a:pPr>
            <a:endParaRPr lang="pl-PL" sz="24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Badanie wpływu zacienia paneli na charakterystyki </a:t>
            </a:r>
            <a:r>
              <a:rPr lang="pl-PL" sz="2400" i="1" dirty="0"/>
              <a:t>I</a:t>
            </a:r>
            <a:r>
              <a:rPr lang="pl-PL" sz="2400" dirty="0"/>
              <a:t>-</a:t>
            </a:r>
            <a:r>
              <a:rPr lang="pl-PL" sz="2400" i="1" dirty="0"/>
              <a:t>V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Opracowanie modeli symulacyjnych uwzględniających zacienianie paneli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Opracowanie algorytmów poszukiwania punktu maksymalnej w sytuacji występowania wielu maksimów na charakterystyce </a:t>
            </a:r>
            <a:r>
              <a:rPr lang="pl-PL" sz="2400" i="1" dirty="0"/>
              <a:t>P</a:t>
            </a:r>
            <a:r>
              <a:rPr lang="pl-PL" sz="2400" dirty="0"/>
              <a:t>-</a:t>
            </a:r>
            <a:r>
              <a:rPr lang="pl-PL" sz="2400" i="1" dirty="0"/>
              <a:t>D</a:t>
            </a:r>
            <a:r>
              <a:rPr lang="pl-PL" sz="2400" baseline="-25000" dirty="0"/>
              <a:t>A</a:t>
            </a:r>
            <a:r>
              <a:rPr lang="pl-PL" sz="2400" dirty="0"/>
              <a:t> </a:t>
            </a:r>
          </a:p>
          <a:p>
            <a:pPr>
              <a:spcAft>
                <a:spcPts val="1200"/>
              </a:spcAft>
            </a:pPr>
            <a:endParaRPr lang="pl-PL" sz="24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Prace nad </a:t>
            </a:r>
            <a:r>
              <a:rPr lang="pl-PL" sz="2400" dirty="0" err="1"/>
              <a:t>mikrosiecią</a:t>
            </a:r>
            <a:r>
              <a:rPr lang="pl-PL" sz="2400" dirty="0"/>
              <a:t> wykorzystującą panele fotowoltaiczne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7959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267BA38-2BC2-4A8F-94BB-52E022796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975426" cy="1320800"/>
          </a:xfrm>
        </p:spPr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Zestaw paneli do badania efektu zacieniania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079" y="1353127"/>
            <a:ext cx="3030426" cy="538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6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777A921-B65C-42B7-A5A1-CBD7CC0BC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Plan </a:t>
            </a:r>
            <a:r>
              <a:rPr lang="en-US" dirty="0" err="1" smtClean="0">
                <a:solidFill>
                  <a:schemeClr val="tx1"/>
                </a:solidFill>
              </a:rPr>
              <a:t>wystąpienia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FEC046F3-05A8-471D-97A8-EE1D8286597B}"/>
              </a:ext>
            </a:extLst>
          </p:cNvPr>
          <p:cNvSpPr txBox="1"/>
          <p:nvPr/>
        </p:nvSpPr>
        <p:spPr>
          <a:xfrm>
            <a:off x="638432" y="1377494"/>
            <a:ext cx="1155356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l-PL" sz="2400" dirty="0"/>
              <a:t>System fotowoltaiczny i jego charakterystyki</a:t>
            </a:r>
          </a:p>
          <a:p>
            <a:pPr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l-PL" sz="2400" dirty="0"/>
              <a:t>Układy MPPT</a:t>
            </a:r>
          </a:p>
          <a:p>
            <a:pPr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l-PL" sz="2400" dirty="0"/>
              <a:t>Algorytmy poszukiwania punktu maksymalnej mocy</a:t>
            </a:r>
          </a:p>
          <a:p>
            <a:pPr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l-PL" sz="2400" dirty="0"/>
              <a:t>Wpływ zacienienia paneli na charakterystyki systemu fotowoltaicznego</a:t>
            </a:r>
          </a:p>
          <a:p>
            <a:pPr>
              <a:lnSpc>
                <a:spcPct val="15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pl-PL" sz="2400" dirty="0"/>
              <a:t>Przeprowadzone prace </a:t>
            </a:r>
            <a:r>
              <a:rPr lang="pl-PL" sz="2400" dirty="0" smtClean="0"/>
              <a:t>badawcze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465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0F9E204-BEDE-41E7-BBDE-84082F6DA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701106" cy="1320800"/>
          </a:xfrm>
        </p:spPr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Charakterystyki I-V panelu fotowoltaicznego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="" xmlns:a16="http://schemas.microsoft.com/office/drawing/2014/main" id="{1A85E197-37B2-48FF-A384-EC2D23613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0000"/>
            <a:ext cx="5931941" cy="2880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="" xmlns:a16="http://schemas.microsoft.com/office/drawing/2014/main" id="{4F8751E7-16F4-4F1B-8915-4448A3630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7768" y="1260000"/>
            <a:ext cx="3942725" cy="3240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="" xmlns:a16="http://schemas.microsoft.com/office/drawing/2014/main" id="{7A16C49A-C528-4D19-B461-F579C2C8F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2813" y="3612740"/>
            <a:ext cx="3858947" cy="3240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="" xmlns:a16="http://schemas.microsoft.com/office/drawing/2014/main" id="{1FC2CA74-3290-48E7-8FAC-7C60044A53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4400" y="3614400"/>
            <a:ext cx="3858947" cy="3240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="" xmlns:a16="http://schemas.microsoft.com/office/drawing/2014/main" id="{302AC82C-5556-4A99-9F80-554E9A687E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600" y="1260000"/>
            <a:ext cx="3942725" cy="3240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="" xmlns:a16="http://schemas.microsoft.com/office/drawing/2014/main" id="{75932B65-DF14-4192-86F1-F3B1DB904F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9600" y="1260000"/>
            <a:ext cx="3942725" cy="3240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="" xmlns:a16="http://schemas.microsoft.com/office/drawing/2014/main" id="{C2B07DE4-C5D5-4454-9030-605BC6392E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49600" y="1260000"/>
            <a:ext cx="3942725" cy="3240000"/>
          </a:xfrm>
          <a:prstGeom prst="rect">
            <a:avLst/>
          </a:prstGeom>
        </p:spPr>
      </p:pic>
      <p:sp>
        <p:nvSpPr>
          <p:cNvPr id="34" name="pole tekstowe 33">
            <a:extLst>
              <a:ext uri="{FF2B5EF4-FFF2-40B4-BE49-F238E27FC236}">
                <a16:creationId xmlns="" xmlns:a16="http://schemas.microsoft.com/office/drawing/2014/main" id="{22845A52-4871-4EF7-8C50-7AA35B3039E8}"/>
              </a:ext>
            </a:extLst>
          </p:cNvPr>
          <p:cNvSpPr txBox="1"/>
          <p:nvPr/>
        </p:nvSpPr>
        <p:spPr>
          <a:xfrm>
            <a:off x="8047768" y="4915855"/>
            <a:ext cx="1436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*∆T=60</a:t>
            </a:r>
            <a:r>
              <a:rPr lang="pl-PL" sz="2400" baseline="30000" dirty="0"/>
              <a:t>o</a:t>
            </a:r>
            <a:r>
              <a:rPr lang="pl-PL" sz="24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09666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0F9E204-BEDE-41E7-BBDE-84082F6DA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044006" cy="1320800"/>
          </a:xfrm>
        </p:spPr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Charakterystyka mocy panelu fotowoltaicznego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EA5837E-8F05-4A0A-95E9-34CD4A42E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049" y="5812572"/>
            <a:ext cx="4641762" cy="125844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2400" dirty="0"/>
              <a:t>Moc wyjściowa panelu dla różnego natężenia oświetlenia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C6E73B0A-BEA7-43AD-A694-C94D91DB1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471" y="1431948"/>
            <a:ext cx="5811061" cy="438211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24361988-0B17-47F9-A5C3-910A203CD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400" y="1430460"/>
            <a:ext cx="5811061" cy="4382112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F1583525-62F7-4897-9D59-76183165D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400" y="1430460"/>
            <a:ext cx="5811061" cy="438211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="" xmlns:a16="http://schemas.microsoft.com/office/drawing/2014/main" id="{3FF72FAD-BACF-42CA-ABE3-A2D2F4EBF3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8400" y="1430460"/>
            <a:ext cx="5811061" cy="4382112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="" xmlns:a16="http://schemas.microsoft.com/office/drawing/2014/main" id="{878A2D60-C665-41D5-8A8A-5147F2D458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8400" y="1430460"/>
            <a:ext cx="5811061" cy="438211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5D197513-179D-45CA-A1EC-3030EE1E32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440000"/>
            <a:ext cx="5931941" cy="288000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FFD0E8F0-2EAA-47C0-9026-F98A1593DE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440000"/>
            <a:ext cx="5931941" cy="28800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="" xmlns:a16="http://schemas.microsoft.com/office/drawing/2014/main" id="{D7D78207-BAC3-4A6A-8881-04FBF6BC9E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440000"/>
            <a:ext cx="5931941" cy="2880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="" xmlns:a16="http://schemas.microsoft.com/office/drawing/2014/main" id="{8F1962D8-9373-4B8B-93CF-C00C3D50B8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440000"/>
            <a:ext cx="5931941" cy="2880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="" xmlns:a16="http://schemas.microsoft.com/office/drawing/2014/main" id="{4F7B5253-9A2C-47D4-9AC8-908D31E527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1440000"/>
            <a:ext cx="5931941" cy="2880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="" xmlns:a16="http://schemas.microsoft.com/office/drawing/2014/main" id="{4A71A1D6-AC57-49FC-A03E-042B65F8D3E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440000"/>
            <a:ext cx="5931941" cy="2880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="" xmlns:a16="http://schemas.microsoft.com/office/drawing/2014/main" id="{3B04DD2A-E199-46D9-A0A8-E2A63A40DF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1440000"/>
            <a:ext cx="9235439" cy="358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54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00177F8-BD19-4C05-BFBD-2954B1CFC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Idea działania układu MPPT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pole tekstowe 14">
                <a:extLst>
                  <a:ext uri="{FF2B5EF4-FFF2-40B4-BE49-F238E27FC236}">
                    <a16:creationId xmlns="" xmlns:a16="http://schemas.microsoft.com/office/drawing/2014/main" id="{6FBE46B3-0EFA-4F58-9D63-B8BCEF9E1534}"/>
                  </a:ext>
                </a:extLst>
              </p:cNvPr>
              <p:cNvSpPr txBox="1"/>
              <p:nvPr/>
            </p:nvSpPr>
            <p:spPr>
              <a:xfrm>
                <a:off x="2892136" y="5375850"/>
                <a:ext cx="1398524" cy="6508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sz="20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pl-PL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𝐿𝑜𝑎𝑑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pl-P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l-PL" sz="2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pl-PL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pl-PL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pl-PL" sz="1600" dirty="0"/>
              </a:p>
            </p:txBody>
          </p:sp>
        </mc:Choice>
        <mc:Fallback xmlns="">
          <p:sp>
            <p:nvSpPr>
              <p:cNvPr id="15" name="pole tekstowe 14">
                <a:extLst>
                  <a:ext uri="{FF2B5EF4-FFF2-40B4-BE49-F238E27FC236}">
                    <a16:creationId xmlns:a16="http://schemas.microsoft.com/office/drawing/2014/main" id="{6FBE46B3-0EFA-4F58-9D63-B8BCEF9E1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136" y="5375850"/>
                <a:ext cx="1398524" cy="6508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pole tekstowe 15">
                <a:extLst>
                  <a:ext uri="{FF2B5EF4-FFF2-40B4-BE49-F238E27FC236}">
                    <a16:creationId xmlns="" xmlns:a16="http://schemas.microsoft.com/office/drawing/2014/main" id="{9E91BB9C-32C5-4FDD-9FA3-8A21E02FBEB3}"/>
                  </a:ext>
                </a:extLst>
              </p:cNvPr>
              <p:cNvSpPr txBox="1"/>
              <p:nvPr/>
            </p:nvSpPr>
            <p:spPr>
              <a:xfrm>
                <a:off x="2892136" y="6261539"/>
                <a:ext cx="24661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sz="20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pl-PL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l-PL" sz="20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pl-PL" sz="2000" i="1">
                              <a:latin typeface="Cambria Math" panose="02040503050406030204" pitchFamily="18" charset="0"/>
                            </a:rPr>
                            <m:t>𝑎𝑑</m:t>
                          </m:r>
                        </m:sub>
                      </m:sSub>
                      <m:sSup>
                        <m:sSupPr>
                          <m:ctrlPr>
                            <a:rPr lang="pl-PL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l-PL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l-PL" sz="20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pl-PL" sz="20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pl-PL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16" name="pole tekstowe 15">
                <a:extLst>
                  <a:ext uri="{FF2B5EF4-FFF2-40B4-BE49-F238E27FC236}">
                    <a16:creationId xmlns:a16="http://schemas.microsoft.com/office/drawing/2014/main" id="{9E91BB9C-32C5-4FDD-9FA3-8A21E02FB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136" y="6261539"/>
                <a:ext cx="2466124" cy="307777"/>
              </a:xfrm>
              <a:prstGeom prst="rect">
                <a:avLst/>
              </a:prstGeom>
              <a:blipFill>
                <a:blip r:embed="rId3"/>
                <a:stretch>
                  <a:fillRect l="-1481" r="-494" b="-1764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pole tekstowe 16">
            <a:extLst>
              <a:ext uri="{FF2B5EF4-FFF2-40B4-BE49-F238E27FC236}">
                <a16:creationId xmlns="" xmlns:a16="http://schemas.microsoft.com/office/drawing/2014/main" id="{47483DBE-7D78-4515-8B95-F03E13540114}"/>
              </a:ext>
            </a:extLst>
          </p:cNvPr>
          <p:cNvSpPr txBox="1"/>
          <p:nvPr/>
        </p:nvSpPr>
        <p:spPr>
          <a:xfrm>
            <a:off x="285008" y="5501237"/>
            <a:ext cx="2464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/>
              <a:t>Przetwornica BUCK: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="" xmlns:a16="http://schemas.microsoft.com/office/drawing/2014/main" id="{E8683745-A2CA-49F8-AC0A-E7C5188F30E0}"/>
              </a:ext>
            </a:extLst>
          </p:cNvPr>
          <p:cNvSpPr txBox="1"/>
          <p:nvPr/>
        </p:nvSpPr>
        <p:spPr>
          <a:xfrm>
            <a:off x="285008" y="6215372"/>
            <a:ext cx="2587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/>
              <a:t>Przetwornica BOOST: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="" xmlns:a16="http://schemas.microsoft.com/office/drawing/2014/main" id="{6A2AADA9-01F9-46C5-BE1A-4A912217B927}"/>
              </a:ext>
            </a:extLst>
          </p:cNvPr>
          <p:cNvSpPr txBox="1"/>
          <p:nvPr/>
        </p:nvSpPr>
        <p:spPr>
          <a:xfrm>
            <a:off x="8595360" y="6148013"/>
            <a:ext cx="3912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D</a:t>
            </a:r>
            <a:r>
              <a:rPr lang="pl-PL" sz="2000" baseline="-25000" dirty="0"/>
              <a:t>A</a:t>
            </a:r>
            <a:r>
              <a:rPr lang="pl-PL" sz="2000" dirty="0"/>
              <a:t> – współczynnik wypełniania sygnału sterującego PWM</a:t>
            </a:r>
          </a:p>
        </p:txBody>
      </p:sp>
      <p:pic>
        <p:nvPicPr>
          <p:cNvPr id="23" name="Obraz 22">
            <a:extLst>
              <a:ext uri="{FF2B5EF4-FFF2-40B4-BE49-F238E27FC236}">
                <a16:creationId xmlns="" xmlns:a16="http://schemas.microsoft.com/office/drawing/2014/main" id="{05185B72-BB48-446D-A48B-0A05EF786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40000"/>
            <a:ext cx="9238495" cy="35856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="" xmlns:a16="http://schemas.microsoft.com/office/drawing/2014/main" id="{51655909-DA8C-4645-9279-A85D79E64C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440000"/>
            <a:ext cx="11142809" cy="358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4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27C4043-E402-44A0-AA50-5D6D5F4D2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1004126" cy="1320800"/>
          </a:xfrm>
        </p:spPr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Algorytmy poszukiwania punktu maksymalnej mocy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192B4176-7AF3-4EA1-BA18-0CF353DE9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8877" y="1564640"/>
            <a:ext cx="5810250" cy="438150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12112313-FA20-4602-A9EB-A1BEF4FB4F82}"/>
              </a:ext>
            </a:extLst>
          </p:cNvPr>
          <p:cNvSpPr txBox="1"/>
          <p:nvPr/>
        </p:nvSpPr>
        <p:spPr>
          <a:xfrm>
            <a:off x="369147" y="1930400"/>
            <a:ext cx="58102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Napięcie obwodu otwartego (</a:t>
            </a:r>
            <a:r>
              <a:rPr lang="pl-PL" sz="2400" i="1" dirty="0"/>
              <a:t>V</a:t>
            </a:r>
            <a:r>
              <a:rPr lang="pl-PL" sz="2400" baseline="-25000" dirty="0"/>
              <a:t>OC</a:t>
            </a:r>
            <a:r>
              <a:rPr lang="pl-PL" sz="2400" dirty="0"/>
              <a:t>) – MPP przy 80% </a:t>
            </a:r>
            <a:r>
              <a:rPr lang="pl-PL" sz="2400" i="1" dirty="0"/>
              <a:t>V</a:t>
            </a:r>
            <a:r>
              <a:rPr lang="pl-PL" sz="2400" baseline="-25000" dirty="0"/>
              <a:t>OC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Prądu zwarciowego (</a:t>
            </a:r>
            <a:r>
              <a:rPr lang="pl-PL" sz="2400" i="1" dirty="0"/>
              <a:t>I</a:t>
            </a:r>
            <a:r>
              <a:rPr lang="pl-PL" sz="2400" baseline="-25000" dirty="0"/>
              <a:t>SC</a:t>
            </a:r>
            <a:r>
              <a:rPr lang="pl-PL" sz="2400" dirty="0"/>
              <a:t>) – MPP przy 80% </a:t>
            </a:r>
            <a:r>
              <a:rPr lang="pl-PL" sz="2400" i="1" dirty="0"/>
              <a:t>I</a:t>
            </a:r>
            <a:r>
              <a:rPr lang="pl-PL" sz="2400" baseline="-25000" dirty="0"/>
              <a:t>SC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 err="1"/>
              <a:t>Perturb</a:t>
            </a:r>
            <a:r>
              <a:rPr lang="pl-PL" sz="2400" dirty="0"/>
              <a:t> and </a:t>
            </a:r>
            <a:r>
              <a:rPr lang="pl-PL" sz="2400" dirty="0" err="1"/>
              <a:t>Observe</a:t>
            </a:r>
            <a:r>
              <a:rPr lang="pl-PL" sz="2400" dirty="0"/>
              <a:t> – przestrajanie układu MPPT, pomiar mocy, porównanie z wartością poprzednią …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 err="1"/>
              <a:t>Incremental</a:t>
            </a:r>
            <a:r>
              <a:rPr lang="pl-PL" sz="2400" dirty="0"/>
              <a:t> </a:t>
            </a:r>
            <a:r>
              <a:rPr lang="pl-PL" sz="2400" dirty="0" err="1"/>
              <a:t>conductance</a:t>
            </a:r>
            <a:r>
              <a:rPr lang="pl-PL" sz="2400" dirty="0"/>
              <a:t> – pomiar Δ</a:t>
            </a:r>
            <a:r>
              <a:rPr lang="pl-PL" sz="2400" i="1" dirty="0"/>
              <a:t>U</a:t>
            </a:r>
            <a:r>
              <a:rPr lang="pl-PL" sz="2400" dirty="0"/>
              <a:t>/Δ</a:t>
            </a:r>
            <a:r>
              <a:rPr lang="pl-PL" sz="2400" i="1" dirty="0"/>
              <a:t>I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Algorytmy sztucznej inteligencji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/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23A74F86-F67F-4011-A910-8C0DBED44AF8}"/>
              </a:ext>
            </a:extLst>
          </p:cNvPr>
          <p:cNvSpPr txBox="1"/>
          <p:nvPr/>
        </p:nvSpPr>
        <p:spPr>
          <a:xfrm>
            <a:off x="387973" y="1788280"/>
            <a:ext cx="60920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dirty="0"/>
              <a:t>Na szybkość działania algorytmu wpływają: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Długość kroku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Rodzaj algorytmu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Dynamika układu przetwornicy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170A3798-EC4B-4963-9BF2-4C238C078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400" y="1566000"/>
            <a:ext cx="5811061" cy="4382112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24B7FD1A-9282-4C99-8657-264DD89C5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400" y="1566000"/>
            <a:ext cx="5811061" cy="43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4902C86-AD19-49B6-A879-9091C245D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7720"/>
          </a:xfrm>
        </p:spPr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Częściowe zacienienie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FAFEE2CA-A6D0-463F-A636-FE9730243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08" y="1609078"/>
            <a:ext cx="6430272" cy="463932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67CF73C7-0E66-4CD7-BBCA-CF3B80E45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00" y="1609200"/>
            <a:ext cx="6430272" cy="4639322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="" xmlns:a16="http://schemas.microsoft.com/office/drawing/2014/main" id="{E3E38D7D-D61C-4F4B-AFC9-17B455FE4F4D}"/>
              </a:ext>
            </a:extLst>
          </p:cNvPr>
          <p:cNvSpPr txBox="1"/>
          <p:nvPr/>
        </p:nvSpPr>
        <p:spPr>
          <a:xfrm>
            <a:off x="2656547" y="5495683"/>
            <a:ext cx="1649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Pomiar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="" xmlns:a16="http://schemas.microsoft.com/office/drawing/2014/main" id="{42C1591C-3793-4E41-8CD9-6DE8F25C6E24}"/>
              </a:ext>
            </a:extLst>
          </p:cNvPr>
          <p:cNvSpPr txBox="1"/>
          <p:nvPr/>
        </p:nvSpPr>
        <p:spPr>
          <a:xfrm>
            <a:off x="7949544" y="5495684"/>
            <a:ext cx="1866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Symulacja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633381AD-4C7F-4922-B2DF-D21E20925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368" y="1454234"/>
            <a:ext cx="5334000" cy="40005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lc="http://schemas.openxmlformats.org/drawingml/2006/lockedCanvas" xmlns:a16="http://schemas.microsoft.com/office/drawing/2014/main" xmlns="" id="{4E3830FC-19D1-469A-BA49-54AA8A0EED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6228" y="1495062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09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87322AF-5350-4CD1-B008-6D24C8749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342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Przeprowadzone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prace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badawcze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7CC74B1D-56EF-45A3-99BD-52BA1DDD1BF0}"/>
              </a:ext>
            </a:extLst>
          </p:cNvPr>
          <p:cNvSpPr txBox="1"/>
          <p:nvPr/>
        </p:nvSpPr>
        <p:spPr>
          <a:xfrm>
            <a:off x="677334" y="1775460"/>
            <a:ext cx="976968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pl-PL" sz="2400" dirty="0" smtClean="0"/>
              <a:t>Wykonanie systemu pomiarowego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pl-PL" sz="2400" dirty="0" smtClean="0"/>
              <a:t>Pomiar </a:t>
            </a:r>
            <a:r>
              <a:rPr lang="pl-PL" sz="2400" dirty="0"/>
              <a:t>charakterystyk prądowo-napięciowych w funkcji temperatury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Pomiar charakterystyk prądowo-napięciowych w funkcji natężenia oświetlenia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pl-PL" sz="2400" dirty="0"/>
              <a:t>Pomiar częściowego zacienienia dla paneli </a:t>
            </a:r>
            <a:r>
              <a:rPr lang="pl-PL" sz="2400" dirty="0" smtClean="0"/>
              <a:t>niskonapięciowych</a:t>
            </a:r>
            <a:endParaRPr lang="en-US" sz="2400" dirty="0" smtClean="0"/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pl-PL" sz="2400" dirty="0" smtClean="0"/>
              <a:t>Zbadanie wpływu rezystancji pasożytniczych na charakterystyki statyczne układu MPPT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68431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D887B2F-ACE0-4AB4-9CDA-63BB435E6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33400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tx1"/>
                </a:solidFill>
              </a:rPr>
              <a:t>System pomiarowy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A088F07E-29C2-4E8B-AA0F-6ECDC66E5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40000"/>
            <a:ext cx="10800000" cy="528626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0F834763-C6C5-4203-812C-FED62FB0B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440000"/>
            <a:ext cx="10800000" cy="5286263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61914C4F-B398-4A61-952F-4822086A3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00" y="1440000"/>
            <a:ext cx="10800000" cy="5286263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7A5A5765-CA9F-481F-97E5-58BEC7351D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000" y="1440000"/>
            <a:ext cx="10800000" cy="5286263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="" xmlns:a16="http://schemas.microsoft.com/office/drawing/2014/main" id="{31C466C8-B6EB-4E5F-A986-175618E175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000" y="1440000"/>
            <a:ext cx="10800000" cy="528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5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6270</TotalTime>
  <Words>305</Words>
  <Application>Microsoft Office PowerPoint</Application>
  <PresentationFormat>Panoramiczny</PresentationFormat>
  <Paragraphs>64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1" baseType="lpstr">
      <vt:lpstr>Arial</vt:lpstr>
      <vt:lpstr>Cambria Math</vt:lpstr>
      <vt:lpstr>Palatino Linotype</vt:lpstr>
      <vt:lpstr>Times New Roman</vt:lpstr>
      <vt:lpstr>Trebuchet MS</vt:lpstr>
      <vt:lpstr>Wingdings 3</vt:lpstr>
      <vt:lpstr>Faseta</vt:lpstr>
      <vt:lpstr>Układy śledzenia punktu maksymalnej mocy - MPPT</vt:lpstr>
      <vt:lpstr>Plan wystąpienia</vt:lpstr>
      <vt:lpstr>Charakterystyki I-V panelu fotowoltaicznego</vt:lpstr>
      <vt:lpstr>Charakterystyka mocy panelu fotowoltaicznego</vt:lpstr>
      <vt:lpstr>Idea działania układu MPPT</vt:lpstr>
      <vt:lpstr>Algorytmy poszukiwania punktu maksymalnej mocy</vt:lpstr>
      <vt:lpstr>Częściowe zacienienie </vt:lpstr>
      <vt:lpstr>Przeprowadzone prace badawcze</vt:lpstr>
      <vt:lpstr>System pomiarowy</vt:lpstr>
      <vt:lpstr>System pomiarowy</vt:lpstr>
      <vt:lpstr>Opis rezystancji wejściowej przetwornic</vt:lpstr>
      <vt:lpstr>Wyniki pomiarów i analiza</vt:lpstr>
      <vt:lpstr>Planowane prace</vt:lpstr>
      <vt:lpstr>Zestaw paneli do badania efektu zacieniania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Układy śledzenia punktu maksymalnej mocy - MPPT</dc:title>
  <dc:creator>Leszek Bychto</dc:creator>
  <cp:lastModifiedBy>Marcin Walczak</cp:lastModifiedBy>
  <cp:revision>53</cp:revision>
  <dcterms:created xsi:type="dcterms:W3CDTF">2021-04-10T09:49:01Z</dcterms:created>
  <dcterms:modified xsi:type="dcterms:W3CDTF">2021-05-28T05:36:31Z</dcterms:modified>
</cp:coreProperties>
</file>